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300" r:id="rId6"/>
    <p:sldId id="295" r:id="rId7"/>
    <p:sldId id="290" r:id="rId8"/>
    <p:sldId id="291" r:id="rId9"/>
    <p:sldId id="292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</p:sldIdLst>
  <p:sldSz cx="18288000" cy="10287000"/>
  <p:notesSz cx="6858000" cy="9144000"/>
  <p:embeddedFontLst>
    <p:embeddedFont>
      <p:font typeface="Nanum Square" panose="020B0600000101010101" charset="-127"/>
      <p:regular r:id="rId21"/>
    </p:embeddedFont>
    <p:embeddedFont>
      <p:font typeface="Nanum Square Bold" panose="020B0600000101010101" charset="-127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622" autoAdjust="0"/>
  </p:normalViewPr>
  <p:slideViewPr>
    <p:cSldViewPr>
      <p:cViewPr varScale="1">
        <p:scale>
          <a:sx n="56" d="100"/>
          <a:sy n="56" d="100"/>
        </p:scale>
        <p:origin x="423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182" y="703794"/>
            <a:ext cx="17005635" cy="8879412"/>
            <a:chOff x="0" y="0"/>
            <a:chExt cx="4478850" cy="2338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27747" y="3555813"/>
            <a:ext cx="10913625" cy="1526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2"/>
              </a:lnSpc>
            </a:pPr>
            <a:r>
              <a:rPr lang="en-US" sz="9993" b="1" spc="-359" dirty="0" err="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AiNuri</a:t>
            </a:r>
            <a:r>
              <a:rPr lang="en-US" sz="9993" b="1" spc="-359" dirty="0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ko-KR" altLang="en-US" sz="9993" b="1" spc="-359" dirty="0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사용 기술</a:t>
            </a:r>
            <a:endParaRPr lang="en-US" sz="9993" b="1" spc="-359" dirty="0">
              <a:solidFill>
                <a:srgbClr val="263035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90738" y="7326940"/>
            <a:ext cx="5317153" cy="51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93"/>
              </a:lnSpc>
              <a:spcBef>
                <a:spcPct val="0"/>
              </a:spcBef>
            </a:pPr>
            <a:r>
              <a:rPr lang="en-US" sz="3355" b="1" spc="-12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Ainuri</a:t>
            </a:r>
            <a:endParaRPr lang="en-US" sz="3355" b="1" spc="-120" dirty="0">
              <a:solidFill>
                <a:srgbClr val="263035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90738" y="7854442"/>
            <a:ext cx="5317153" cy="34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617"/>
              </a:lnSpc>
              <a:spcBef>
                <a:spcPct val="0"/>
              </a:spcBef>
            </a:pPr>
            <a:r>
              <a:rPr lang="en-US" sz="2199" spc="-79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문병욱ㅣ송성엽ㅣ유영찬ㅣ이유준ㅣ이재원 </a:t>
            </a:r>
          </a:p>
        </p:txBody>
      </p:sp>
      <p:pic>
        <p:nvPicPr>
          <p:cNvPr id="11" name="그림 10" descr="그래픽, 스크린샷, 다채로움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04057C-ACF3-F3E9-7362-0B0731505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232" y="703794"/>
            <a:ext cx="2600325" cy="857250"/>
          </a:xfrm>
          <a:prstGeom prst="rect">
            <a:avLst/>
          </a:prstGeom>
        </p:spPr>
      </p:pic>
      <p:pic>
        <p:nvPicPr>
          <p:cNvPr id="13" name="그림 12" descr="폰트, 그래픽, 로고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30C2391-F98F-2279-0768-E64E7A5C7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" b="-1"/>
          <a:stretch>
            <a:fillRect/>
          </a:stretch>
        </p:blipFill>
        <p:spPr>
          <a:xfrm>
            <a:off x="641182" y="663885"/>
            <a:ext cx="2686050" cy="9772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182" y="703794"/>
            <a:ext cx="17005635" cy="2473406"/>
            <a:chOff x="0" y="0"/>
            <a:chExt cx="4478850" cy="6514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8850" cy="651432"/>
            </a:xfrm>
            <a:custGeom>
              <a:avLst/>
              <a:gdLst/>
              <a:ahLst/>
              <a:cxnLst/>
              <a:rect l="l" t="t" r="r" b="b"/>
              <a:pathLst>
                <a:path w="4478850" h="651432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642327"/>
                  </a:lnTo>
                  <a:cubicBezTo>
                    <a:pt x="4478850" y="647356"/>
                    <a:pt x="4474774" y="651432"/>
                    <a:pt x="4469745" y="651432"/>
                  </a:cubicBezTo>
                  <a:lnTo>
                    <a:pt x="9105" y="651432"/>
                  </a:lnTo>
                  <a:cubicBezTo>
                    <a:pt x="4077" y="651432"/>
                    <a:pt x="0" y="647356"/>
                    <a:pt x="0" y="642327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478850" cy="660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9995" y="1401008"/>
            <a:ext cx="8477003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이미지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처리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AI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789995" y="3454291"/>
            <a:ext cx="11428702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9"/>
              </a:lnSpc>
            </a:pPr>
            <a:r>
              <a:rPr lang="en-US" sz="2899" b="1" spc="-104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d. Faster R-CNN and ResNet-50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D01D851-2326-52AB-2834-ECB07751E55D}"/>
              </a:ext>
            </a:extLst>
          </p:cNvPr>
          <p:cNvGrpSpPr/>
          <p:nvPr/>
        </p:nvGrpSpPr>
        <p:grpSpPr>
          <a:xfrm>
            <a:off x="3940603" y="4762500"/>
            <a:ext cx="10406792" cy="4524940"/>
            <a:chOff x="4068098" y="4745394"/>
            <a:chExt cx="10406792" cy="45249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D512F1D-AB94-CF35-A0D0-260CFB81F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8027" y="5735747"/>
              <a:ext cx="4301432" cy="2749914"/>
            </a:xfrm>
            <a:prstGeom prst="rect">
              <a:avLst/>
            </a:prstGeom>
          </p:spPr>
        </p:pic>
        <p:sp>
          <p:nvSpPr>
            <p:cNvPr id="9" name="모서리가 둥근 직사각형 5">
              <a:extLst>
                <a:ext uri="{FF2B5EF4-FFF2-40B4-BE49-F238E27FC236}">
                  <a16:creationId xmlns:a16="http://schemas.microsoft.com/office/drawing/2014/main" id="{247C7C5D-6E6E-9837-F4FA-40762BAAF969}"/>
                </a:ext>
              </a:extLst>
            </p:cNvPr>
            <p:cNvSpPr/>
            <p:nvPr/>
          </p:nvSpPr>
          <p:spPr>
            <a:xfrm>
              <a:off x="4068098" y="5067300"/>
              <a:ext cx="4721290" cy="4203034"/>
            </a:xfrm>
            <a:prstGeom prst="roundRect">
              <a:avLst/>
            </a:prstGeom>
            <a:noFill/>
            <a:ln w="76200">
              <a:solidFill>
                <a:srgbClr val="2E3D8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D7D5C41-4610-2A4E-FAA2-F8B3DF0F844C}"/>
                </a:ext>
              </a:extLst>
            </p:cNvPr>
            <p:cNvSpPr/>
            <p:nvPr/>
          </p:nvSpPr>
          <p:spPr>
            <a:xfrm>
              <a:off x="5421037" y="4745394"/>
              <a:ext cx="2015412" cy="643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2E3D86"/>
                  </a:solidFill>
                  <a:latin typeface="Nanum Square" panose="020B0600000101010101" charset="-127"/>
                  <a:ea typeface="Nanum Square" panose="020B0600000101010101" charset="-127"/>
                  <a:cs typeface="Pretendard" panose="02000803000000020004" pitchFamily="50" charset="-127"/>
                </a:rPr>
                <a:t>Faster R-CNN</a:t>
              </a:r>
              <a:endParaRPr lang="ko-KR" altLang="en-US" dirty="0">
                <a:solidFill>
                  <a:srgbClr val="2E3D86"/>
                </a:solidFill>
                <a:latin typeface="Nanum Square" panose="020B0600000101010101" charset="-127"/>
                <a:ea typeface="Nanum Square" panose="020B0600000101010101" charset="-127"/>
                <a:cs typeface="Pretendard" panose="020008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AD98351-9FA1-7EF8-3240-905913EDE149}"/>
                </a:ext>
              </a:extLst>
            </p:cNvPr>
            <p:cNvSpPr/>
            <p:nvPr/>
          </p:nvSpPr>
          <p:spPr>
            <a:xfrm>
              <a:off x="5421037" y="8485661"/>
              <a:ext cx="2015412" cy="643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2E3D86"/>
                  </a:solidFill>
                  <a:latin typeface="Nanum Square" panose="020B0600000101010101" charset="-127"/>
                  <a:ea typeface="Nanum Square" panose="020B0600000101010101" charset="-127"/>
                  <a:cs typeface="Pretendard" panose="02000803000000020004" pitchFamily="50" charset="-127"/>
                </a:rPr>
                <a:t>Object Detection</a:t>
              </a:r>
              <a:endParaRPr lang="ko-KR" altLang="en-US" dirty="0">
                <a:solidFill>
                  <a:srgbClr val="2E3D86"/>
                </a:solidFill>
                <a:latin typeface="Nanum Square" panose="020B0600000101010101" charset="-127"/>
                <a:ea typeface="Nanum Square" panose="020B0600000101010101" charset="-127"/>
                <a:cs typeface="Pretendard" panose="02000803000000020004" pitchFamily="50" charset="-127"/>
              </a:endParaRPr>
            </a:p>
          </p:txBody>
        </p:sp>
        <p:sp>
          <p:nvSpPr>
            <p:cNvPr id="12" name="모서리가 둥근 직사각형 9">
              <a:extLst>
                <a:ext uri="{FF2B5EF4-FFF2-40B4-BE49-F238E27FC236}">
                  <a16:creationId xmlns:a16="http://schemas.microsoft.com/office/drawing/2014/main" id="{A3721A5F-A917-6C3A-B097-E0BD4C6817FA}"/>
                </a:ext>
              </a:extLst>
            </p:cNvPr>
            <p:cNvSpPr/>
            <p:nvPr/>
          </p:nvSpPr>
          <p:spPr>
            <a:xfrm>
              <a:off x="9753600" y="5067300"/>
              <a:ext cx="4721290" cy="4203034"/>
            </a:xfrm>
            <a:prstGeom prst="roundRect">
              <a:avLst/>
            </a:prstGeom>
            <a:noFill/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0FD30AC-A7E0-DF01-5199-666FE32A0F25}"/>
                </a:ext>
              </a:extLst>
            </p:cNvPr>
            <p:cNvSpPr/>
            <p:nvPr/>
          </p:nvSpPr>
          <p:spPr>
            <a:xfrm>
              <a:off x="11106538" y="4745394"/>
              <a:ext cx="2015412" cy="643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Nanum Square" panose="020B0600000101010101" charset="-127"/>
                  <a:ea typeface="Nanum Square" panose="020B0600000101010101" charset="-127"/>
                  <a:cs typeface="Pretendard" panose="02000803000000020004" pitchFamily="50" charset="-127"/>
                </a:rPr>
                <a:t>ResNet-50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Nanum Square" panose="020B0600000101010101" charset="-127"/>
                <a:ea typeface="Nanum Square" panose="020B0600000101010101" charset="-127"/>
                <a:cs typeface="Pretendard" panose="02000803000000020004" pitchFamily="50" charset="-127"/>
              </a:endParaRPr>
            </a:p>
          </p:txBody>
        </p:sp>
        <p:sp>
          <p:nvSpPr>
            <p:cNvPr id="14" name="오른쪽 화살표 12">
              <a:extLst>
                <a:ext uri="{FF2B5EF4-FFF2-40B4-BE49-F238E27FC236}">
                  <a16:creationId xmlns:a16="http://schemas.microsoft.com/office/drawing/2014/main" id="{CA1FD29A-5809-9107-A672-1A8E3DBB13F4}"/>
                </a:ext>
              </a:extLst>
            </p:cNvPr>
            <p:cNvSpPr/>
            <p:nvPr/>
          </p:nvSpPr>
          <p:spPr>
            <a:xfrm>
              <a:off x="8884958" y="6749470"/>
              <a:ext cx="773072" cy="722468"/>
            </a:xfrm>
            <a:prstGeom prst="rightArrow">
              <a:avLst/>
            </a:prstGeom>
            <a:gradFill flip="none" rotWithShape="1">
              <a:gsLst>
                <a:gs pos="0">
                  <a:srgbClr val="2E3D86"/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56014A4-895A-BF17-B412-B6F75DCC8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97" t="33621" r="84133" b="31190"/>
            <a:stretch/>
          </p:blipFill>
          <p:spPr>
            <a:xfrm>
              <a:off x="11339029" y="5494034"/>
              <a:ext cx="1550431" cy="291374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A74692E-DA89-6C08-A3FA-DCB446FA0025}"/>
                </a:ext>
              </a:extLst>
            </p:cNvPr>
            <p:cNvSpPr/>
            <p:nvPr/>
          </p:nvSpPr>
          <p:spPr>
            <a:xfrm>
              <a:off x="11106538" y="8485661"/>
              <a:ext cx="2015412" cy="643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Nanum Square" panose="020B0600000101010101" charset="-127"/>
                  <a:ea typeface="Nanum Square" panose="020B0600000101010101" charset="-127"/>
                  <a:cs typeface="Pretendard" panose="02000803000000020004" pitchFamily="50" charset="-127"/>
                </a:rPr>
                <a:t>Classification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Nanum Square" panose="020B0600000101010101" charset="-127"/>
                <a:ea typeface="Nanum Square" panose="020B0600000101010101" charset="-127"/>
                <a:cs typeface="Pretendard" panose="0200080300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182" y="703794"/>
            <a:ext cx="17005635" cy="2473406"/>
            <a:chOff x="0" y="0"/>
            <a:chExt cx="4478850" cy="6514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8850" cy="651432"/>
            </a:xfrm>
            <a:custGeom>
              <a:avLst/>
              <a:gdLst/>
              <a:ahLst/>
              <a:cxnLst/>
              <a:rect l="l" t="t" r="r" b="b"/>
              <a:pathLst>
                <a:path w="4478850" h="651432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642327"/>
                  </a:lnTo>
                  <a:cubicBezTo>
                    <a:pt x="4478850" y="647356"/>
                    <a:pt x="4474774" y="651432"/>
                    <a:pt x="4469745" y="651432"/>
                  </a:cubicBezTo>
                  <a:lnTo>
                    <a:pt x="9105" y="651432"/>
                  </a:lnTo>
                  <a:cubicBezTo>
                    <a:pt x="4077" y="651432"/>
                    <a:pt x="0" y="647356"/>
                    <a:pt x="0" y="642327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478850" cy="660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9995" y="1401008"/>
            <a:ext cx="8477003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이미지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처리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AI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789995" y="3454291"/>
            <a:ext cx="11428702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9"/>
              </a:lnSpc>
            </a:pPr>
            <a:r>
              <a:rPr lang="en-US" sz="2899" b="1" spc="-104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e. ResNet-50 and SAM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4139243-0D55-D49D-79C0-C5FB827D834F}"/>
              </a:ext>
            </a:extLst>
          </p:cNvPr>
          <p:cNvGrpSpPr/>
          <p:nvPr/>
        </p:nvGrpSpPr>
        <p:grpSpPr>
          <a:xfrm>
            <a:off x="4556810" y="4457700"/>
            <a:ext cx="9174377" cy="4848955"/>
            <a:chOff x="1676695" y="1152350"/>
            <a:chExt cx="9174377" cy="4848955"/>
          </a:xfrm>
        </p:grpSpPr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0CDD7501-A014-F892-C3EB-C40467616270}"/>
                </a:ext>
              </a:extLst>
            </p:cNvPr>
            <p:cNvSpPr/>
            <p:nvPr/>
          </p:nvSpPr>
          <p:spPr>
            <a:xfrm>
              <a:off x="1676695" y="1907111"/>
              <a:ext cx="2654424" cy="4094194"/>
            </a:xfrm>
            <a:prstGeom prst="roundRect">
              <a:avLst/>
            </a:prstGeom>
            <a:noFill/>
            <a:ln w="76200">
              <a:solidFill>
                <a:srgbClr val="2E3D8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6710A47-A66E-DBD2-8290-972488625BFB}"/>
                </a:ext>
              </a:extLst>
            </p:cNvPr>
            <p:cNvSpPr/>
            <p:nvPr/>
          </p:nvSpPr>
          <p:spPr>
            <a:xfrm>
              <a:off x="1996200" y="1585206"/>
              <a:ext cx="2015412" cy="643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2E3D86"/>
                  </a:solidFill>
                  <a:latin typeface="Nanum Square" panose="020B0600000101010101" charset="-127"/>
                  <a:ea typeface="Nanum Square" panose="020B0600000101010101" charset="-127"/>
                  <a:cs typeface="Pretendard" panose="02000803000000020004" pitchFamily="50" charset="-127"/>
                </a:rPr>
                <a:t>ResNet-50</a:t>
              </a:r>
              <a:endParaRPr lang="ko-KR" altLang="en-US" dirty="0">
                <a:solidFill>
                  <a:srgbClr val="2E3D86"/>
                </a:solidFill>
                <a:latin typeface="Nanum Square" panose="020B0600000101010101" charset="-127"/>
                <a:ea typeface="Nanum Square" panose="020B0600000101010101" charset="-127"/>
                <a:cs typeface="Pretendard" panose="02000803000000020004" pitchFamily="50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783BD80D-96C3-40BA-774F-D42E1439F195}"/>
                </a:ext>
              </a:extLst>
            </p:cNvPr>
            <p:cNvSpPr/>
            <p:nvPr/>
          </p:nvSpPr>
          <p:spPr>
            <a:xfrm>
              <a:off x="6129782" y="1585205"/>
              <a:ext cx="4721290" cy="4416099"/>
            </a:xfrm>
            <a:prstGeom prst="roundRect">
              <a:avLst/>
            </a:prstGeom>
            <a:noFill/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9414030-9062-EEB9-0FFE-5AEA9E749B8E}"/>
                </a:ext>
              </a:extLst>
            </p:cNvPr>
            <p:cNvSpPr/>
            <p:nvPr/>
          </p:nvSpPr>
          <p:spPr>
            <a:xfrm>
              <a:off x="7536076" y="1152350"/>
              <a:ext cx="2015412" cy="643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Nanum Square" panose="020B0600000101010101" charset="-127"/>
                  <a:ea typeface="Nanum Square" panose="020B0600000101010101" charset="-127"/>
                  <a:cs typeface="Pretendard" panose="02000803000000020004" pitchFamily="50" charset="-127"/>
                </a:rPr>
                <a:t>SAM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Nanum Square" panose="020B0600000101010101" charset="-127"/>
                <a:ea typeface="Nanum Square" panose="020B0600000101010101" charset="-127"/>
                <a:cs typeface="Pretendard" panose="02000803000000020004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76ED949-C56C-3594-D3C8-4EF4EF5EF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5315" y="2229018"/>
              <a:ext cx="1637181" cy="2975606"/>
            </a:xfrm>
            <a:prstGeom prst="rect">
              <a:avLst/>
            </a:prstGeom>
          </p:spPr>
        </p:pic>
        <p:sp>
          <p:nvSpPr>
            <p:cNvPr id="13" name="오른쪽 화살표 18">
              <a:extLst>
                <a:ext uri="{FF2B5EF4-FFF2-40B4-BE49-F238E27FC236}">
                  <a16:creationId xmlns:a16="http://schemas.microsoft.com/office/drawing/2014/main" id="{67EC9070-C6E1-0417-FAC5-C0995EC1350B}"/>
                </a:ext>
              </a:extLst>
            </p:cNvPr>
            <p:cNvSpPr/>
            <p:nvPr/>
          </p:nvSpPr>
          <p:spPr>
            <a:xfrm>
              <a:off x="4899674" y="3354432"/>
              <a:ext cx="773072" cy="722468"/>
            </a:xfrm>
            <a:prstGeom prst="rightArrow">
              <a:avLst/>
            </a:prstGeom>
            <a:gradFill flip="none" rotWithShape="1">
              <a:gsLst>
                <a:gs pos="0">
                  <a:srgbClr val="2E3D86"/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E6D252F-C7B6-CBDF-4FB0-2D224E4C5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04" t="5623" r="30098" b="2011"/>
            <a:stretch/>
          </p:blipFill>
          <p:spPr>
            <a:xfrm>
              <a:off x="7589432" y="1907112"/>
              <a:ext cx="1908699" cy="3364638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E79AAFE-1C07-58D8-5DA1-7364B27472D6}"/>
                </a:ext>
              </a:extLst>
            </p:cNvPr>
            <p:cNvSpPr/>
            <p:nvPr/>
          </p:nvSpPr>
          <p:spPr>
            <a:xfrm>
              <a:off x="1996200" y="5234653"/>
              <a:ext cx="2015412" cy="643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2E3D86"/>
                  </a:solidFill>
                  <a:latin typeface="Nanum Square" panose="020B0600000101010101" charset="-127"/>
                  <a:ea typeface="Nanum Square" panose="020B0600000101010101" charset="-127"/>
                  <a:cs typeface="Pretendard" panose="02000803000000020004" pitchFamily="50" charset="-127"/>
                </a:rPr>
                <a:t>파손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7B6E32F-31A9-9B52-AA25-2C299CD2101D}"/>
                </a:ext>
              </a:extLst>
            </p:cNvPr>
            <p:cNvSpPr/>
            <p:nvPr/>
          </p:nvSpPr>
          <p:spPr>
            <a:xfrm>
              <a:off x="7536076" y="5314621"/>
              <a:ext cx="2015412" cy="643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Nanum Square" panose="020B0600000101010101" charset="-127"/>
                  <a:ea typeface="Nanum Square" panose="020B0600000101010101" charset="-127"/>
                  <a:cs typeface="Pretendard" panose="02000803000000020004" pitchFamily="50" charset="-127"/>
                </a:rPr>
                <a:t>파손 부위 표시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182" y="703794"/>
            <a:ext cx="17005635" cy="2473406"/>
            <a:chOff x="0" y="0"/>
            <a:chExt cx="4478850" cy="6514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8850" cy="651432"/>
            </a:xfrm>
            <a:custGeom>
              <a:avLst/>
              <a:gdLst/>
              <a:ahLst/>
              <a:cxnLst/>
              <a:rect l="l" t="t" r="r" b="b"/>
              <a:pathLst>
                <a:path w="4478850" h="651432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642327"/>
                  </a:lnTo>
                  <a:cubicBezTo>
                    <a:pt x="4478850" y="647356"/>
                    <a:pt x="4474774" y="651432"/>
                    <a:pt x="4469745" y="651432"/>
                  </a:cubicBezTo>
                  <a:lnTo>
                    <a:pt x="9105" y="651432"/>
                  </a:lnTo>
                  <a:cubicBezTo>
                    <a:pt x="4077" y="651432"/>
                    <a:pt x="0" y="647356"/>
                    <a:pt x="0" y="642327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478850" cy="660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9995" y="1401008"/>
            <a:ext cx="8477003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이미지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처리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AI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789995" y="3454291"/>
            <a:ext cx="11428702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9"/>
              </a:lnSpc>
            </a:pPr>
            <a:r>
              <a:rPr lang="en-US" sz="2899" b="1" spc="-104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f. Faster R-CNN, ResNet-50 </a:t>
            </a:r>
            <a:r>
              <a:rPr lang="en-US" sz="2899" b="1" spc="-104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결과물</a:t>
            </a:r>
            <a:endParaRPr lang="en-US" sz="2899" b="1" spc="-104" dirty="0">
              <a:solidFill>
                <a:srgbClr val="263035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F4AB1A-5845-3AF5-CC87-610871A2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2" y="7220891"/>
            <a:ext cx="8282107" cy="5630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D672AA-53E4-4473-C4E5-E96B9A55E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257" y="5372100"/>
            <a:ext cx="5886066" cy="30799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7C1FFC-080C-8E3C-8D1E-FA19DC22F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9678" y="5893912"/>
            <a:ext cx="1125799" cy="203637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8FE914-CA65-AEEF-DA25-76A2C881E2E9}"/>
              </a:ext>
            </a:extLst>
          </p:cNvPr>
          <p:cNvSpPr/>
          <p:nvPr/>
        </p:nvSpPr>
        <p:spPr>
          <a:xfrm>
            <a:off x="641182" y="7930284"/>
            <a:ext cx="8282107" cy="4647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Nanum Square" panose="020B0600000101010101" charset="-127"/>
                <a:ea typeface="Nanum Square" panose="020B0600000101010101" charset="-127"/>
                <a:cs typeface="Pretendard" panose="02000803000000020004" pitchFamily="50" charset="-127"/>
              </a:rPr>
              <a:t>Category_id</a:t>
            </a:r>
            <a:r>
              <a:rPr lang="en-US" altLang="ko-KR" dirty="0">
                <a:solidFill>
                  <a:schemeClr val="tx1"/>
                </a:solidFill>
                <a:latin typeface="Nanum Square" panose="020B0600000101010101" charset="-127"/>
                <a:ea typeface="Nanum Square" panose="020B0600000101010101" charset="-127"/>
                <a:cs typeface="Pretendard" panose="02000803000000020004" pitchFamily="50" charset="-127"/>
              </a:rPr>
              <a:t>: 4 (</a:t>
            </a:r>
            <a:r>
              <a:rPr lang="ko-KR" altLang="en-US" dirty="0" err="1">
                <a:solidFill>
                  <a:schemeClr val="tx1"/>
                </a:solidFill>
                <a:latin typeface="Nanum Square" panose="020B0600000101010101" charset="-127"/>
                <a:ea typeface="Nanum Square" panose="020B0600000101010101" charset="-127"/>
                <a:cs typeface="Pretendard" panose="02000803000000020004" pitchFamily="50" charset="-127"/>
              </a:rPr>
              <a:t>라바콘</a:t>
            </a:r>
            <a:r>
              <a:rPr lang="en-US" altLang="ko-KR" dirty="0">
                <a:solidFill>
                  <a:schemeClr val="tx1"/>
                </a:solidFill>
                <a:latin typeface="Nanum Square" panose="020B0600000101010101" charset="-127"/>
                <a:ea typeface="Nanum Square" panose="020B0600000101010101" charset="-127"/>
                <a:cs typeface="Pretendard" panose="02000803000000020004" pitchFamily="50" charset="-127"/>
              </a:rPr>
              <a:t>), status: 0 (</a:t>
            </a:r>
            <a:r>
              <a:rPr lang="ko-KR" altLang="en-US" dirty="0">
                <a:solidFill>
                  <a:schemeClr val="tx1"/>
                </a:solidFill>
                <a:latin typeface="Nanum Square" panose="020B0600000101010101" charset="-127"/>
                <a:ea typeface="Nanum Square" panose="020B0600000101010101" charset="-127"/>
                <a:cs typeface="Pretendard" panose="02000803000000020004" pitchFamily="50" charset="-127"/>
              </a:rPr>
              <a:t>정상</a:t>
            </a:r>
            <a:r>
              <a:rPr lang="en-US" altLang="ko-KR" dirty="0">
                <a:solidFill>
                  <a:schemeClr val="tx1"/>
                </a:solidFill>
                <a:latin typeface="Nanum Square" panose="020B0600000101010101" charset="-127"/>
                <a:ea typeface="Nanum Square" panose="020B0600000101010101" charset="-127"/>
                <a:cs typeface="Pretendard" panose="02000803000000020004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Nanum Square" panose="020B0600000101010101" charset="-127"/>
              <a:ea typeface="Nanum Square" panose="020B0600000101010101" charset="-127"/>
              <a:cs typeface="Pretendard" panose="0200080300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6CCCD9E-2F2A-FD62-DFA3-98D4079A5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519" y="4878479"/>
            <a:ext cx="3529431" cy="2241189"/>
          </a:xfrm>
          <a:prstGeom prst="rect">
            <a:avLst/>
          </a:prstGeom>
        </p:spPr>
      </p:pic>
      <p:cxnSp>
        <p:nvCxnSpPr>
          <p:cNvPr id="13" name="꺾인 연결선 2">
            <a:extLst>
              <a:ext uri="{FF2B5EF4-FFF2-40B4-BE49-F238E27FC236}">
                <a16:creationId xmlns:a16="http://schemas.microsoft.com/office/drawing/2014/main" id="{B0206A05-5671-3F93-13E3-79FE82FF84A4}"/>
              </a:ext>
            </a:extLst>
          </p:cNvPr>
          <p:cNvCxnSpPr>
            <a:endCxn id="10" idx="1"/>
          </p:cNvCxnSpPr>
          <p:nvPr/>
        </p:nvCxnSpPr>
        <p:spPr>
          <a:xfrm flipV="1">
            <a:off x="14318964" y="6912098"/>
            <a:ext cx="2510714" cy="120540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182" y="703794"/>
            <a:ext cx="17005635" cy="2473406"/>
            <a:chOff x="0" y="0"/>
            <a:chExt cx="4478850" cy="6514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8850" cy="651432"/>
            </a:xfrm>
            <a:custGeom>
              <a:avLst/>
              <a:gdLst/>
              <a:ahLst/>
              <a:cxnLst/>
              <a:rect l="l" t="t" r="r" b="b"/>
              <a:pathLst>
                <a:path w="4478850" h="651432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642327"/>
                  </a:lnTo>
                  <a:cubicBezTo>
                    <a:pt x="4478850" y="647356"/>
                    <a:pt x="4474774" y="651432"/>
                    <a:pt x="4469745" y="651432"/>
                  </a:cubicBezTo>
                  <a:lnTo>
                    <a:pt x="9105" y="651432"/>
                  </a:lnTo>
                  <a:cubicBezTo>
                    <a:pt x="4077" y="651432"/>
                    <a:pt x="0" y="647356"/>
                    <a:pt x="0" y="642327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478850" cy="660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9995" y="1401008"/>
            <a:ext cx="8477003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이미지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처리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AI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789995" y="3454291"/>
            <a:ext cx="11428702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9"/>
              </a:lnSpc>
            </a:pPr>
            <a:r>
              <a:rPr lang="en-US" sz="2899" b="1" spc="-104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g. SAM</a:t>
            </a:r>
          </a:p>
        </p:txBody>
      </p:sp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5D238CD6-CB1B-9FB8-35AE-52F732490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666" y="4301707"/>
            <a:ext cx="4902667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182" y="703794"/>
            <a:ext cx="17005635" cy="2473406"/>
            <a:chOff x="0" y="0"/>
            <a:chExt cx="4478850" cy="6514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8850" cy="651432"/>
            </a:xfrm>
            <a:custGeom>
              <a:avLst/>
              <a:gdLst/>
              <a:ahLst/>
              <a:cxnLst/>
              <a:rect l="l" t="t" r="r" b="b"/>
              <a:pathLst>
                <a:path w="4478850" h="651432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642327"/>
                  </a:lnTo>
                  <a:cubicBezTo>
                    <a:pt x="4478850" y="647356"/>
                    <a:pt x="4474774" y="651432"/>
                    <a:pt x="4469745" y="651432"/>
                  </a:cubicBezTo>
                  <a:lnTo>
                    <a:pt x="9105" y="651432"/>
                  </a:lnTo>
                  <a:cubicBezTo>
                    <a:pt x="4077" y="651432"/>
                    <a:pt x="0" y="647356"/>
                    <a:pt x="0" y="642327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478850" cy="660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9995" y="1401008"/>
            <a:ext cx="8477003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이미지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처리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AI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789995" y="3454291"/>
            <a:ext cx="11428702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9"/>
              </a:lnSpc>
            </a:pPr>
            <a:r>
              <a:rPr lang="en-US" sz="2899" b="1" spc="-104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g. SAM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2BF3F0A-47DF-9A55-B080-76D93C2864DA}"/>
              </a:ext>
            </a:extLst>
          </p:cNvPr>
          <p:cNvGrpSpPr/>
          <p:nvPr/>
        </p:nvGrpSpPr>
        <p:grpSpPr>
          <a:xfrm>
            <a:off x="4855761" y="4686300"/>
            <a:ext cx="8576477" cy="4351338"/>
            <a:chOff x="4419600" y="4686300"/>
            <a:chExt cx="8576477" cy="4351338"/>
          </a:xfrm>
        </p:grpSpPr>
        <p:pic>
          <p:nvPicPr>
            <p:cNvPr id="8" name="내용 개체 틀 4">
              <a:extLst>
                <a:ext uri="{FF2B5EF4-FFF2-40B4-BE49-F238E27FC236}">
                  <a16:creationId xmlns:a16="http://schemas.microsoft.com/office/drawing/2014/main" id="{1D87DFC4-EB7D-A26F-A7F0-B013F5BE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90" r="31326" b="3485"/>
            <a:stretch>
              <a:fillRect/>
            </a:stretch>
          </p:blipFill>
          <p:spPr>
            <a:xfrm>
              <a:off x="10938677" y="4762123"/>
              <a:ext cx="2057400" cy="4199692"/>
            </a:xfrm>
            <a:prstGeom prst="rect">
              <a:avLst/>
            </a:prstGeom>
          </p:spPr>
        </p:pic>
        <p:pic>
          <p:nvPicPr>
            <p:cNvPr id="9" name="내용 개체 틀 5">
              <a:extLst>
                <a:ext uri="{FF2B5EF4-FFF2-40B4-BE49-F238E27FC236}">
                  <a16:creationId xmlns:a16="http://schemas.microsoft.com/office/drawing/2014/main" id="{36A6D06C-65DF-2146-E0DE-1501011F2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4686300"/>
              <a:ext cx="4351338" cy="43513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182" y="703794"/>
            <a:ext cx="17005635" cy="2473406"/>
            <a:chOff x="0" y="0"/>
            <a:chExt cx="4478850" cy="6514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8850" cy="651432"/>
            </a:xfrm>
            <a:custGeom>
              <a:avLst/>
              <a:gdLst/>
              <a:ahLst/>
              <a:cxnLst/>
              <a:rect l="l" t="t" r="r" b="b"/>
              <a:pathLst>
                <a:path w="4478850" h="651432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642327"/>
                  </a:lnTo>
                  <a:cubicBezTo>
                    <a:pt x="4478850" y="647356"/>
                    <a:pt x="4474774" y="651432"/>
                    <a:pt x="4469745" y="651432"/>
                  </a:cubicBezTo>
                  <a:lnTo>
                    <a:pt x="9105" y="651432"/>
                  </a:lnTo>
                  <a:cubicBezTo>
                    <a:pt x="4077" y="651432"/>
                    <a:pt x="0" y="647356"/>
                    <a:pt x="0" y="642327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478850" cy="660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9995" y="1401008"/>
            <a:ext cx="8477003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이미지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처리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AI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789995" y="3454291"/>
            <a:ext cx="11428702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9"/>
              </a:lnSpc>
            </a:pPr>
            <a:r>
              <a:rPr lang="en-US" sz="2899" b="1" spc="-104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h. BLIP-2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83402D-B591-F563-9BFB-2C6903D5ADE9}"/>
              </a:ext>
            </a:extLst>
          </p:cNvPr>
          <p:cNvGrpSpPr/>
          <p:nvPr/>
        </p:nvGrpSpPr>
        <p:grpSpPr>
          <a:xfrm>
            <a:off x="5142766" y="4318799"/>
            <a:ext cx="8002466" cy="4830534"/>
            <a:chOff x="4953000" y="4318799"/>
            <a:chExt cx="8002466" cy="4830534"/>
          </a:xfrm>
        </p:grpSpPr>
        <p:sp>
          <p:nvSpPr>
            <p:cNvPr id="8" name="내용 개체 틀 3">
              <a:extLst>
                <a:ext uri="{FF2B5EF4-FFF2-40B4-BE49-F238E27FC236}">
                  <a16:creationId xmlns:a16="http://schemas.microsoft.com/office/drawing/2014/main" id="{6DCBB42C-6CF7-3041-67A9-6835CE743A85}"/>
                </a:ext>
              </a:extLst>
            </p:cNvPr>
            <p:cNvSpPr txBox="1">
              <a:spLocks/>
            </p:cNvSpPr>
            <p:nvPr/>
          </p:nvSpPr>
          <p:spPr>
            <a:xfrm>
              <a:off x="9220200" y="6276419"/>
              <a:ext cx="3735266" cy="91529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latin typeface="Nanum Square" panose="020B0600000101010101" charset="-127"/>
                  <a:ea typeface="Nanum Square" panose="020B0600000101010101" charset="-127"/>
                </a:rPr>
                <a:t>Image to Text </a:t>
              </a:r>
              <a:r>
                <a:rPr lang="ko-KR" altLang="en-US" sz="2400" dirty="0">
                  <a:latin typeface="Nanum Square" panose="020B0600000101010101" charset="-127"/>
                  <a:ea typeface="Nanum Square" panose="020B0600000101010101" charset="-127"/>
                </a:rPr>
                <a:t>모델</a:t>
              </a:r>
              <a:endParaRPr lang="en-US" altLang="ko-KR" sz="2400" dirty="0">
                <a:latin typeface="Nanum Square" panose="020B0600000101010101" charset="-127"/>
                <a:ea typeface="Nanum Square" panose="020B0600000101010101" charset="-127"/>
              </a:endParaRPr>
            </a:p>
            <a:p>
              <a:r>
                <a:rPr lang="ko-KR" altLang="en-US" sz="2400" dirty="0">
                  <a:latin typeface="Nanum Square" panose="020B0600000101010101" charset="-127"/>
                  <a:ea typeface="Nanum Square" panose="020B0600000101010101" charset="-127"/>
                </a:rPr>
                <a:t>모델 </a:t>
              </a:r>
              <a:r>
                <a:rPr lang="en-US" altLang="ko-KR" sz="2400" dirty="0">
                  <a:latin typeface="Nanum Square" panose="020B0600000101010101" charset="-127"/>
                  <a:ea typeface="Nanum Square" panose="020B0600000101010101" charset="-127"/>
                </a:rPr>
                <a:t>: BLIP-2-flan-t5-xl</a:t>
              </a:r>
            </a:p>
          </p:txBody>
        </p:sp>
        <p:pic>
          <p:nvPicPr>
            <p:cNvPr id="9" name="내용 개체 틀 8">
              <a:extLst>
                <a:ext uri="{FF2B5EF4-FFF2-40B4-BE49-F238E27FC236}">
                  <a16:creationId xmlns:a16="http://schemas.microsoft.com/office/drawing/2014/main" id="{FECA471F-2934-64D4-3DA0-0A4CE98CF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0" y="4318799"/>
              <a:ext cx="2662988" cy="48305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182" y="703794"/>
            <a:ext cx="17005635" cy="2473406"/>
            <a:chOff x="0" y="0"/>
            <a:chExt cx="4478850" cy="6514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8850" cy="651432"/>
            </a:xfrm>
            <a:custGeom>
              <a:avLst/>
              <a:gdLst/>
              <a:ahLst/>
              <a:cxnLst/>
              <a:rect l="l" t="t" r="r" b="b"/>
              <a:pathLst>
                <a:path w="4478850" h="651432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642327"/>
                  </a:lnTo>
                  <a:cubicBezTo>
                    <a:pt x="4478850" y="647356"/>
                    <a:pt x="4474774" y="651432"/>
                    <a:pt x="4469745" y="651432"/>
                  </a:cubicBezTo>
                  <a:lnTo>
                    <a:pt x="9105" y="651432"/>
                  </a:lnTo>
                  <a:cubicBezTo>
                    <a:pt x="4077" y="651432"/>
                    <a:pt x="0" y="647356"/>
                    <a:pt x="0" y="642327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478850" cy="660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9995" y="1401008"/>
            <a:ext cx="8477003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이미지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처리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AI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789995" y="3454291"/>
            <a:ext cx="11428702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9"/>
              </a:lnSpc>
            </a:pPr>
            <a:r>
              <a:rPr lang="en-US" sz="2899" b="1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h. BLIP-2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FCFAF02-413F-4C7C-94B9-029D906FCD4E}"/>
              </a:ext>
            </a:extLst>
          </p:cNvPr>
          <p:cNvGrpSpPr/>
          <p:nvPr/>
        </p:nvGrpSpPr>
        <p:grpSpPr>
          <a:xfrm>
            <a:off x="2438399" y="4533900"/>
            <a:ext cx="13411200" cy="4464565"/>
            <a:chOff x="3352800" y="3861239"/>
            <a:chExt cx="13411200" cy="4464565"/>
          </a:xfrm>
        </p:grpSpPr>
        <p:pic>
          <p:nvPicPr>
            <p:cNvPr id="8" name="내용 개체 틀 8">
              <a:extLst>
                <a:ext uri="{FF2B5EF4-FFF2-40B4-BE49-F238E27FC236}">
                  <a16:creationId xmlns:a16="http://schemas.microsoft.com/office/drawing/2014/main" id="{651380EB-6AF6-7026-0CB1-FD0A06408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014" y="3861239"/>
              <a:ext cx="1888114" cy="291822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59F0C8-CEF7-C4AC-3B43-6EFD08215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003" y="4245482"/>
              <a:ext cx="7468497" cy="1731523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A61C054-9D74-E4A1-FC43-576FAC44FD1D}"/>
                </a:ext>
              </a:extLst>
            </p:cNvPr>
            <p:cNvGrpSpPr/>
            <p:nvPr/>
          </p:nvGrpSpPr>
          <p:grpSpPr>
            <a:xfrm>
              <a:off x="3352800" y="6906165"/>
              <a:ext cx="13411200" cy="1419639"/>
              <a:chOff x="3352800" y="6906165"/>
              <a:chExt cx="13411200" cy="1419639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A565BB83-2884-8EC0-790C-1EBD559B7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28687"/>
              <a:stretch>
                <a:fillRect/>
              </a:stretch>
            </p:blipFill>
            <p:spPr>
              <a:xfrm>
                <a:off x="3352800" y="6906165"/>
                <a:ext cx="13411200" cy="1419639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6BEECB1-5E39-C88E-03D1-F88108E20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80076" r="88917" b="5093"/>
              <a:stretch>
                <a:fillRect/>
              </a:stretch>
            </p:blipFill>
            <p:spPr>
              <a:xfrm>
                <a:off x="3352800" y="8030571"/>
                <a:ext cx="1486349" cy="29523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891C6C2-1B96-62AE-06F7-7FB418CCF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2000" y="8030571"/>
                <a:ext cx="12192000" cy="29523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75EA7-6E69-7ADA-0A98-29726ECAF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47BFC35-689D-9609-0709-E92DE0A6744D}"/>
              </a:ext>
            </a:extLst>
          </p:cNvPr>
          <p:cNvGrpSpPr/>
          <p:nvPr/>
        </p:nvGrpSpPr>
        <p:grpSpPr>
          <a:xfrm>
            <a:off x="641182" y="703794"/>
            <a:ext cx="17005635" cy="8879412"/>
            <a:chOff x="0" y="0"/>
            <a:chExt cx="4478850" cy="2338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07310A4-B5FE-C408-15BA-BB2E35F32A2C}"/>
                </a:ext>
              </a:extLst>
            </p:cNvPr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6A4E85D-B62D-A68D-CCB8-3CBE42EDAE42}"/>
                </a:ext>
              </a:extLst>
            </p:cNvPr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9F418A91-CC1A-FAB0-BBEF-846CF49BC769}"/>
              </a:ext>
            </a:extLst>
          </p:cNvPr>
          <p:cNvSpPr txBox="1"/>
          <p:nvPr/>
        </p:nvSpPr>
        <p:spPr>
          <a:xfrm>
            <a:off x="1789995" y="1401008"/>
            <a:ext cx="8905150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ko-KR" alt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시스템 </a:t>
            </a:r>
            <a:r>
              <a:rPr lang="ko-KR" alt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아키텍쳐</a:t>
            </a:r>
            <a:endParaRPr lang="en-US" sz="7500" b="1" spc="-270" dirty="0">
              <a:solidFill>
                <a:srgbClr val="263035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420A206C-A1D1-841F-BB94-CF663CB8741B}"/>
              </a:ext>
            </a:extLst>
          </p:cNvPr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>
          <a:xfrm>
            <a:off x="1789995" y="3009900"/>
            <a:ext cx="11773605" cy="5791200"/>
          </a:xfrm>
          <a:custGeom>
            <a:avLst/>
            <a:gdLst/>
            <a:ahLst/>
            <a:cxnLst/>
            <a:rect l="l" t="t" r="r" b="b"/>
            <a:pathLst>
              <a:path w="12153580" h="7488860">
                <a:moveTo>
                  <a:pt x="0" y="0"/>
                </a:moveTo>
                <a:lnTo>
                  <a:pt x="12153580" y="0"/>
                </a:lnTo>
                <a:lnTo>
                  <a:pt x="12153580" y="7488860"/>
                </a:lnTo>
                <a:lnTo>
                  <a:pt x="0" y="7488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01"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43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EA7-6E69-7ADA-0A98-29726ECAF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47BFC35-689D-9609-0709-E92DE0A6744D}"/>
              </a:ext>
            </a:extLst>
          </p:cNvPr>
          <p:cNvGrpSpPr/>
          <p:nvPr/>
        </p:nvGrpSpPr>
        <p:grpSpPr>
          <a:xfrm>
            <a:off x="641182" y="703794"/>
            <a:ext cx="17005635" cy="8879412"/>
            <a:chOff x="0" y="0"/>
            <a:chExt cx="4478850" cy="2338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07310A4-B5FE-C408-15BA-BB2E35F32A2C}"/>
                </a:ext>
              </a:extLst>
            </p:cNvPr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6A4E85D-B62D-A68D-CCB8-3CBE42EDAE42}"/>
                </a:ext>
              </a:extLst>
            </p:cNvPr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9F418A91-CC1A-FAB0-BBEF-846CF49BC769}"/>
              </a:ext>
            </a:extLst>
          </p:cNvPr>
          <p:cNvSpPr txBox="1"/>
          <p:nvPr/>
        </p:nvSpPr>
        <p:spPr>
          <a:xfrm>
            <a:off x="1789995" y="1401008"/>
            <a:ext cx="8905150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음성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인식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AI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420A206C-A1D1-841F-BB94-CF663CB8741B}"/>
              </a:ext>
            </a:extLst>
          </p:cNvPr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A148CF7-E5FD-3B9A-0390-95E0436A2424}"/>
              </a:ext>
            </a:extLst>
          </p:cNvPr>
          <p:cNvSpPr txBox="1"/>
          <p:nvPr/>
        </p:nvSpPr>
        <p:spPr>
          <a:xfrm>
            <a:off x="1789995" y="3179053"/>
            <a:ext cx="11428702" cy="51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9"/>
              </a:lnSpc>
            </a:pPr>
            <a:r>
              <a:rPr lang="en-US" sz="2899" b="1" spc="-104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b. </a:t>
            </a:r>
            <a:r>
              <a:rPr lang="ko-KR" altLang="en-US" sz="2899" b="1" spc="-104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음성 인식 모델 선정</a:t>
            </a:r>
            <a:endParaRPr lang="en-US" sz="2899" b="1" spc="-104" dirty="0">
              <a:solidFill>
                <a:srgbClr val="263035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9FEB5DA5-F1A4-D5E6-F52B-3B6C993D2DE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357936" y="3848100"/>
            <a:ext cx="5850384" cy="101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Phi-</a:t>
            </a:r>
            <a:r>
              <a:rPr lang="en-US" altLang="ko-KR" sz="2100" dirty="0">
                <a:latin typeface="Nanum Square" panose="020B0600000101010101" charset="-127"/>
                <a:ea typeface="Nanum Square" panose="020B0600000101010101" charset="-127"/>
              </a:rPr>
              <a:t>4 </a:t>
            </a:r>
            <a:r>
              <a:rPr lang="ko-KR" altLang="en-US" sz="2100" dirty="0">
                <a:latin typeface="Nanum Square" panose="020B0600000101010101" charset="-127"/>
                <a:ea typeface="Nanum Square" panose="020B0600000101010101" charset="-127"/>
              </a:rPr>
              <a:t>계열 모델의 한국어 사전 학습이 불충분하여 </a:t>
            </a:r>
            <a:r>
              <a:rPr lang="en-US" altLang="ko-KR" sz="2100" dirty="0">
                <a:latin typeface="Nanum Square" panose="020B0600000101010101" charset="-127"/>
                <a:ea typeface="Nanum Square" panose="020B0600000101010101" charset="-127"/>
              </a:rPr>
              <a:t>GPT-4.1 </a:t>
            </a:r>
            <a:r>
              <a:rPr lang="ko-KR" altLang="en-US" sz="2100" dirty="0">
                <a:latin typeface="Nanum Square" panose="020B0600000101010101" charset="-127"/>
                <a:ea typeface="Nanum Square" panose="020B0600000101010101" charset="-127"/>
              </a:rPr>
              <a:t>모델로 변경 </a:t>
            </a:r>
            <a:endParaRPr kumimoji="0" lang="ko-KR" altLang="ko-KR" sz="2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 Square" panose="020B0600000101010101" charset="-127"/>
              <a:ea typeface="Nanum Square" panose="020B0600000101010101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2CD005-0C12-57DD-2969-24DD169F27AD}"/>
              </a:ext>
            </a:extLst>
          </p:cNvPr>
          <p:cNvGrpSpPr/>
          <p:nvPr/>
        </p:nvGrpSpPr>
        <p:grpSpPr>
          <a:xfrm>
            <a:off x="4921965" y="5676900"/>
            <a:ext cx="8444068" cy="2195614"/>
            <a:chOff x="4876519" y="5600700"/>
            <a:chExt cx="8444068" cy="2195614"/>
          </a:xfrm>
        </p:grpSpPr>
        <p:sp>
          <p:nvSpPr>
            <p:cNvPr id="9" name="아래쪽 화살표 2052">
              <a:extLst>
                <a:ext uri="{FF2B5EF4-FFF2-40B4-BE49-F238E27FC236}">
                  <a16:creationId xmlns:a16="http://schemas.microsoft.com/office/drawing/2014/main" id="{6784B459-8AC7-A282-4C42-2891CB2F2E50}"/>
                </a:ext>
              </a:extLst>
            </p:cNvPr>
            <p:cNvSpPr/>
            <p:nvPr/>
          </p:nvSpPr>
          <p:spPr>
            <a:xfrm rot="16200000">
              <a:off x="8986832" y="6130079"/>
              <a:ext cx="798871" cy="113685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2E3D86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7835BFD-68CB-B333-5F82-C4CC3AD242D0}"/>
                </a:ext>
              </a:extLst>
            </p:cNvPr>
            <p:cNvGrpSpPr/>
            <p:nvPr/>
          </p:nvGrpSpPr>
          <p:grpSpPr>
            <a:xfrm>
              <a:off x="10924216" y="5600700"/>
              <a:ext cx="2396371" cy="2195614"/>
              <a:chOff x="4773950" y="4056241"/>
              <a:chExt cx="2396371" cy="219561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66F491E-90D7-D2E5-BBC5-8A8D265DF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/>
              <a:stretch>
                <a:fillRect/>
              </a:stretch>
            </p:blipFill>
            <p:spPr>
              <a:xfrm>
                <a:off x="4845672" y="4226980"/>
                <a:ext cx="2213882" cy="1876528"/>
              </a:xfrm>
              <a:prstGeom prst="rect">
                <a:avLst/>
              </a:prstGeom>
            </p:spPr>
          </p:pic>
          <p:sp>
            <p:nvSpPr>
              <p:cNvPr id="12" name="모서리가 둥근 직사각형 2054">
                <a:extLst>
                  <a:ext uri="{FF2B5EF4-FFF2-40B4-BE49-F238E27FC236}">
                    <a16:creationId xmlns:a16="http://schemas.microsoft.com/office/drawing/2014/main" id="{AC1F68F5-6EDA-F04E-4954-5A74CD919AAA}"/>
                  </a:ext>
                </a:extLst>
              </p:cNvPr>
              <p:cNvSpPr/>
              <p:nvPr/>
            </p:nvSpPr>
            <p:spPr>
              <a:xfrm>
                <a:off x="4773950" y="4056241"/>
                <a:ext cx="2396370" cy="2195614"/>
              </a:xfrm>
              <a:prstGeom prst="roundRect">
                <a:avLst>
                  <a:gd name="adj" fmla="val 16667"/>
                </a:avLst>
              </a:prstGeom>
              <a:noFill/>
              <a:ln w="76200">
                <a:solidFill>
                  <a:srgbClr val="2E3D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  <p:pic>
          <p:nvPicPr>
            <p:cNvPr id="15" name="그림 14" descr="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A7368FB-D387-FFC4-5A93-6453957B2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9" r="8502"/>
            <a:stretch>
              <a:fillRect/>
            </a:stretch>
          </p:blipFill>
          <p:spPr>
            <a:xfrm>
              <a:off x="4876519" y="5737070"/>
              <a:ext cx="2971800" cy="1945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986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8410C-3AEF-0384-F589-E09807EE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1F30A3B-7B8F-5F05-0E56-3A463CBBFA0A}"/>
              </a:ext>
            </a:extLst>
          </p:cNvPr>
          <p:cNvGrpSpPr/>
          <p:nvPr/>
        </p:nvGrpSpPr>
        <p:grpSpPr>
          <a:xfrm>
            <a:off x="641182" y="703794"/>
            <a:ext cx="17005635" cy="8879412"/>
            <a:chOff x="0" y="0"/>
            <a:chExt cx="4478850" cy="2338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F12E7EB-50D1-39B1-6036-F56B4349703A}"/>
                </a:ext>
              </a:extLst>
            </p:cNvPr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09B50F-B46B-C01A-63FA-096DBB39E6F8}"/>
                </a:ext>
              </a:extLst>
            </p:cNvPr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6AE002D9-4121-EB9E-76B9-E1264CDC1EBE}"/>
              </a:ext>
            </a:extLst>
          </p:cNvPr>
          <p:cNvSpPr txBox="1"/>
          <p:nvPr/>
        </p:nvSpPr>
        <p:spPr>
          <a:xfrm>
            <a:off x="1789995" y="1401008"/>
            <a:ext cx="8905150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음성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인식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AI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A0F8D12E-9D50-60B7-D496-1B42954076EA}"/>
              </a:ext>
            </a:extLst>
          </p:cNvPr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1A6406B-8060-8064-90A5-2DB6FA261F24}"/>
              </a:ext>
            </a:extLst>
          </p:cNvPr>
          <p:cNvSpPr txBox="1"/>
          <p:nvPr/>
        </p:nvSpPr>
        <p:spPr>
          <a:xfrm>
            <a:off x="1789995" y="3179053"/>
            <a:ext cx="11428702" cy="51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9"/>
              </a:lnSpc>
            </a:pPr>
            <a:r>
              <a:rPr lang="en-US" sz="2899" b="1" spc="-104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c. </a:t>
            </a:r>
            <a:r>
              <a:rPr lang="ko-KR" altLang="en-US" sz="2899" b="1" spc="-104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음성 인식 과정</a:t>
            </a:r>
            <a:endParaRPr lang="en-US" sz="2899" b="1" spc="-104" dirty="0">
              <a:solidFill>
                <a:srgbClr val="263035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84E88343-6108-E8F1-50EA-F21CAB6C4AF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357936" y="3848100"/>
            <a:ext cx="5850384" cy="530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음성 인식부터 자동 입력까지의 과정</a:t>
            </a:r>
            <a:endParaRPr kumimoji="0" lang="ko-KR" altLang="ko-KR" sz="2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 Square" panose="020B0600000101010101" charset="-127"/>
              <a:ea typeface="Nanum Square" panose="020B0600000101010101" charset="-127"/>
            </a:endParaRPr>
          </a:p>
        </p:txBody>
      </p:sp>
      <p:pic>
        <p:nvPicPr>
          <p:cNvPr id="16" name="그림 15" descr="스크린샷, 폰트, 블랙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4C382A-C68F-EFD5-AAEC-0942BEC25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39"/>
          <a:stretch>
            <a:fillRect/>
          </a:stretch>
        </p:blipFill>
        <p:spPr>
          <a:xfrm>
            <a:off x="4889116" y="5047842"/>
            <a:ext cx="8509766" cy="294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01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FD7CDA-A8D3-5140-05BB-5B8BF887F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9843136-792B-4D03-9D7B-CD5D77AFB264}"/>
              </a:ext>
            </a:extLst>
          </p:cNvPr>
          <p:cNvGrpSpPr/>
          <p:nvPr/>
        </p:nvGrpSpPr>
        <p:grpSpPr>
          <a:xfrm>
            <a:off x="641182" y="647700"/>
            <a:ext cx="17005635" cy="8879412"/>
            <a:chOff x="0" y="0"/>
            <a:chExt cx="4478850" cy="2338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47FB43-7E4A-7E33-A7B2-7BEB8402506F}"/>
                </a:ext>
              </a:extLst>
            </p:cNvPr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4D2DF8B-3C79-DFD5-E88D-A9372B5C5E04}"/>
                </a:ext>
              </a:extLst>
            </p:cNvPr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82F2EA8-3690-E81C-2274-6EBA169CC400}"/>
              </a:ext>
            </a:extLst>
          </p:cNvPr>
          <p:cNvSpPr txBox="1"/>
          <p:nvPr/>
        </p:nvSpPr>
        <p:spPr>
          <a:xfrm>
            <a:off x="1789995" y="1401008"/>
            <a:ext cx="8905150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음성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인식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AI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EEFB37CA-FAAE-4087-ACEC-656EF7F474CB}"/>
              </a:ext>
            </a:extLst>
          </p:cNvPr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A30E535-51C3-E88B-E7CA-B5205EBE3EA2}"/>
              </a:ext>
            </a:extLst>
          </p:cNvPr>
          <p:cNvSpPr txBox="1"/>
          <p:nvPr/>
        </p:nvSpPr>
        <p:spPr>
          <a:xfrm>
            <a:off x="1789995" y="3179053"/>
            <a:ext cx="11428702" cy="51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9"/>
              </a:lnSpc>
            </a:pPr>
            <a:r>
              <a:rPr lang="en-US" sz="2899" b="1" spc="-104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d. </a:t>
            </a:r>
            <a:r>
              <a:rPr lang="ko-KR" altLang="en-US" sz="2899" b="1" spc="-104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음성 인식 구성</a:t>
            </a:r>
            <a:endParaRPr lang="en-US" sz="2899" b="1" spc="-104" dirty="0">
              <a:solidFill>
                <a:srgbClr val="263035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F7C0AF-7B9E-9B5E-02D5-27CB9D2C9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02075" y="4225840"/>
            <a:ext cx="7083847" cy="4660152"/>
          </a:xfrm>
          <a:prstGeom prst="rect">
            <a:avLst/>
          </a:prstGeom>
          <a:ln w="28575">
            <a:solidFill>
              <a:srgbClr val="2E3D86"/>
            </a:solidFill>
          </a:ln>
        </p:spPr>
      </p:pic>
    </p:spTree>
    <p:extLst>
      <p:ext uri="{BB962C8B-B14F-4D97-AF65-F5344CB8AC3E}">
        <p14:creationId xmlns:p14="http://schemas.microsoft.com/office/powerpoint/2010/main" val="917345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5FC0D3-BB96-93AE-B99B-8230B2BBD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A5C0EC7-B36A-F5CC-48DA-3BD0534C71F4}"/>
              </a:ext>
            </a:extLst>
          </p:cNvPr>
          <p:cNvGrpSpPr/>
          <p:nvPr/>
        </p:nvGrpSpPr>
        <p:grpSpPr>
          <a:xfrm>
            <a:off x="641182" y="703794"/>
            <a:ext cx="17005635" cy="8879412"/>
            <a:chOff x="0" y="0"/>
            <a:chExt cx="4478850" cy="2338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65D6748-E78F-8DF8-7218-B7A92E0DA54E}"/>
                </a:ext>
              </a:extLst>
            </p:cNvPr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C001934-D972-0CF0-EF89-3B9C2045787D}"/>
                </a:ext>
              </a:extLst>
            </p:cNvPr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711547FC-665C-5949-8DEF-EB8F53F5FF9D}"/>
              </a:ext>
            </a:extLst>
          </p:cNvPr>
          <p:cNvSpPr txBox="1"/>
          <p:nvPr/>
        </p:nvSpPr>
        <p:spPr>
          <a:xfrm>
            <a:off x="1789995" y="1401008"/>
            <a:ext cx="8905150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음성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인식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AI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DE9F75D-73D4-09A2-3311-475EC4B83F09}"/>
              </a:ext>
            </a:extLst>
          </p:cNvPr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44ACF66-4FA6-F07E-3212-4D9A7D53E05A}"/>
              </a:ext>
            </a:extLst>
          </p:cNvPr>
          <p:cNvSpPr txBox="1"/>
          <p:nvPr/>
        </p:nvSpPr>
        <p:spPr>
          <a:xfrm>
            <a:off x="1789995" y="3179053"/>
            <a:ext cx="11428702" cy="51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9"/>
              </a:lnSpc>
            </a:pPr>
            <a:r>
              <a:rPr lang="en-US" sz="2899" b="1" spc="-104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e. </a:t>
            </a:r>
            <a:r>
              <a:rPr lang="ko-KR" altLang="en-US" sz="2899" b="1" spc="-104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모델 처리 후 결과</a:t>
            </a:r>
            <a:endParaRPr lang="en-US" sz="2899" b="1" spc="-104" dirty="0">
              <a:solidFill>
                <a:srgbClr val="263035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0022D53-66E6-8D10-753A-EED4A00734AE}"/>
              </a:ext>
            </a:extLst>
          </p:cNvPr>
          <p:cNvGrpSpPr/>
          <p:nvPr/>
        </p:nvGrpSpPr>
        <p:grpSpPr>
          <a:xfrm>
            <a:off x="4961135" y="3298372"/>
            <a:ext cx="8365728" cy="5813683"/>
            <a:chOff x="4283472" y="3051346"/>
            <a:chExt cx="8954275" cy="6222688"/>
          </a:xfrm>
        </p:grpSpPr>
        <p:sp>
          <p:nvSpPr>
            <p:cNvPr id="9" name="아래쪽 화살표 2064">
              <a:extLst>
                <a:ext uri="{FF2B5EF4-FFF2-40B4-BE49-F238E27FC236}">
                  <a16:creationId xmlns:a16="http://schemas.microsoft.com/office/drawing/2014/main" id="{E1ED9818-6E22-A39F-F614-EB8B9FA1F2A2}"/>
                </a:ext>
              </a:extLst>
            </p:cNvPr>
            <p:cNvSpPr/>
            <p:nvPr/>
          </p:nvSpPr>
          <p:spPr>
            <a:xfrm>
              <a:off x="8361173" y="4029296"/>
              <a:ext cx="798871" cy="66572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2E3D86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아래쪽 화살표 2067">
              <a:extLst>
                <a:ext uri="{FF2B5EF4-FFF2-40B4-BE49-F238E27FC236}">
                  <a16:creationId xmlns:a16="http://schemas.microsoft.com/office/drawing/2014/main" id="{08DDAF24-17E4-5691-5374-7EC374EC493F}"/>
                </a:ext>
              </a:extLst>
            </p:cNvPr>
            <p:cNvSpPr/>
            <p:nvPr/>
          </p:nvSpPr>
          <p:spPr>
            <a:xfrm>
              <a:off x="8361173" y="6804409"/>
              <a:ext cx="798871" cy="66572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2E3D86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310ED4A-C331-EA3F-AE3E-F63F705C71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83472" y="7940419"/>
              <a:ext cx="8954275" cy="133361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9F3695B-1329-A5DF-EA6A-91EF80F981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906253" y="5162550"/>
              <a:ext cx="7708709" cy="1171574"/>
            </a:xfrm>
            <a:prstGeom prst="rect">
              <a:avLst/>
            </a:prstGeom>
          </p:spPr>
        </p:pic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A754BFAE-FDD0-8044-58F3-AF97C40FA9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7653575" y="3051346"/>
              <a:ext cx="2214064" cy="593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Nanum Square" panose="020B0600000101010101" charset="-127"/>
                  <a:ea typeface="Nanum Square" panose="020B0600000101010101" charset="-127"/>
                </a:rPr>
                <a:t>음성 입력</a:t>
              </a:r>
              <a:endParaRPr kumimoji="0" lang="ko-KR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sp>
        <p:nvSpPr>
          <p:cNvPr id="16" name="Rectangle 3">
            <a:extLst>
              <a:ext uri="{FF2B5EF4-FFF2-40B4-BE49-F238E27FC236}">
                <a16:creationId xmlns:a16="http://schemas.microsoft.com/office/drawing/2014/main" id="{7AA29538-DB19-747E-9271-55745D48A3E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296400" y="4108203"/>
            <a:ext cx="2068538" cy="593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400" b="1" dirty="0">
                <a:solidFill>
                  <a:srgbClr val="002060"/>
                </a:solidFill>
                <a:latin typeface="Nanum Square" panose="020B0600000101010101" charset="-127"/>
                <a:ea typeface="Nanum Square" panose="020B0600000101010101" charset="-127"/>
              </a:rPr>
              <a:t>whisper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723D3BA2-D130-DC09-85F3-D4783D14F4D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296400" y="6772727"/>
            <a:ext cx="2068538" cy="593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G</a:t>
            </a:r>
            <a:r>
              <a:rPr lang="en-US" altLang="ko-KR" sz="2400" b="1" dirty="0">
                <a:solidFill>
                  <a:srgbClr val="002060"/>
                </a:solidFill>
                <a:latin typeface="Nanum Square" panose="020B0600000101010101" charset="-127"/>
                <a:ea typeface="Nanum Square" panose="020B0600000101010101" charset="-127"/>
              </a:rPr>
              <a:t>PT-4.1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Nanum Square" panose="020B0600000101010101" charset="-127"/>
              <a:ea typeface="Nanum Square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83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182" y="703794"/>
            <a:ext cx="17005635" cy="2473406"/>
            <a:chOff x="0" y="0"/>
            <a:chExt cx="4478850" cy="6514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8850" cy="651432"/>
            </a:xfrm>
            <a:custGeom>
              <a:avLst/>
              <a:gdLst/>
              <a:ahLst/>
              <a:cxnLst/>
              <a:rect l="l" t="t" r="r" b="b"/>
              <a:pathLst>
                <a:path w="4478850" h="651432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642327"/>
                  </a:lnTo>
                  <a:cubicBezTo>
                    <a:pt x="4478850" y="647356"/>
                    <a:pt x="4474774" y="651432"/>
                    <a:pt x="4469745" y="651432"/>
                  </a:cubicBezTo>
                  <a:lnTo>
                    <a:pt x="9105" y="651432"/>
                  </a:lnTo>
                  <a:cubicBezTo>
                    <a:pt x="4077" y="651432"/>
                    <a:pt x="0" y="647356"/>
                    <a:pt x="0" y="642327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478850" cy="660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9995" y="1401008"/>
            <a:ext cx="8477003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이미지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처리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AI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789995" y="3454291"/>
            <a:ext cx="11428702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9"/>
              </a:lnSpc>
            </a:pPr>
            <a:r>
              <a:rPr lang="en-US" sz="2899" b="1" spc="-104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a. </a:t>
            </a:r>
            <a:r>
              <a:rPr lang="en-US" sz="2899" b="1" spc="-104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전체</a:t>
            </a:r>
            <a:r>
              <a:rPr lang="en-US" sz="2899" b="1" spc="-104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899" b="1" spc="-104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모델</a:t>
            </a:r>
            <a:r>
              <a:rPr lang="en-US" sz="2899" b="1" spc="-104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899" b="1" spc="-104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사용</a:t>
            </a:r>
            <a:r>
              <a:rPr lang="en-US" sz="2899" b="1" spc="-104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899" b="1" spc="-104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구조</a:t>
            </a:r>
            <a:endParaRPr lang="en-US" sz="2899" b="1" spc="-104" dirty="0">
              <a:solidFill>
                <a:srgbClr val="263035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29EA8A-2CD7-9574-FA28-B465824CA109}"/>
              </a:ext>
            </a:extLst>
          </p:cNvPr>
          <p:cNvGrpSpPr/>
          <p:nvPr/>
        </p:nvGrpSpPr>
        <p:grpSpPr>
          <a:xfrm>
            <a:off x="4259061" y="3991501"/>
            <a:ext cx="9053679" cy="4374300"/>
            <a:chOff x="1469254" y="266330"/>
            <a:chExt cx="9230559" cy="534435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F2F57E-F66F-6E82-4E11-BD985EA16F03}"/>
                </a:ext>
              </a:extLst>
            </p:cNvPr>
            <p:cNvSpPr/>
            <p:nvPr/>
          </p:nvSpPr>
          <p:spPr>
            <a:xfrm>
              <a:off x="3817399" y="266330"/>
              <a:ext cx="3808520" cy="76348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이미지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40E2F5D-A2CF-52E7-0306-07EEE8BC949D}"/>
                </a:ext>
              </a:extLst>
            </p:cNvPr>
            <p:cNvCxnSpPr>
              <a:stCxn id="9" idx="2"/>
            </p:cNvCxnSpPr>
            <p:nvPr/>
          </p:nvCxnSpPr>
          <p:spPr>
            <a:xfrm>
              <a:off x="5721659" y="1029810"/>
              <a:ext cx="0" cy="301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8DB9960-CC37-F876-4FBA-C6D150CF0E6F}"/>
                </a:ext>
              </a:extLst>
            </p:cNvPr>
            <p:cNvSpPr/>
            <p:nvPr/>
          </p:nvSpPr>
          <p:spPr>
            <a:xfrm>
              <a:off x="3857348" y="1331650"/>
              <a:ext cx="3728622" cy="90552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Faster R-CNN</a:t>
              </a:r>
            </a:p>
            <a:p>
              <a:pPr algn="ctr"/>
              <a:r>
                <a:rPr lang="en-US" altLang="ko-KR" sz="1600" dirty="0"/>
                <a:t>(Object Detection)</a:t>
              </a:r>
              <a:endParaRPr lang="ko-KR" altLang="en-US" sz="160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FDEE624-DD8B-041C-CCA8-00EA2BB8B908}"/>
                </a:ext>
              </a:extLst>
            </p:cNvPr>
            <p:cNvCxnSpPr>
              <a:stCxn id="11" idx="4"/>
              <a:endCxn id="13" idx="0"/>
            </p:cNvCxnSpPr>
            <p:nvPr/>
          </p:nvCxnSpPr>
          <p:spPr>
            <a:xfrm flipH="1">
              <a:off x="3333565" y="2237173"/>
              <a:ext cx="2388094" cy="417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77D4B37-2560-9721-B68A-9733D01BCB9B}"/>
                </a:ext>
              </a:extLst>
            </p:cNvPr>
            <p:cNvSpPr/>
            <p:nvPr/>
          </p:nvSpPr>
          <p:spPr>
            <a:xfrm>
              <a:off x="1957526" y="2654423"/>
              <a:ext cx="2752078" cy="7723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학습되지 않은 데이터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E90FABA-2C53-0046-82A8-8B21CD03F7AA}"/>
                </a:ext>
              </a:extLst>
            </p:cNvPr>
            <p:cNvCxnSpPr/>
            <p:nvPr/>
          </p:nvCxnSpPr>
          <p:spPr>
            <a:xfrm>
              <a:off x="3333565" y="3437138"/>
              <a:ext cx="0" cy="301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B04661F-1E87-15A3-72AC-103DEBC88812}"/>
                </a:ext>
              </a:extLst>
            </p:cNvPr>
            <p:cNvSpPr/>
            <p:nvPr/>
          </p:nvSpPr>
          <p:spPr>
            <a:xfrm>
              <a:off x="1469254" y="3738978"/>
              <a:ext cx="3728622" cy="90552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BLIP-2</a:t>
              </a:r>
            </a:p>
            <a:p>
              <a:pPr algn="ctr"/>
              <a:r>
                <a:rPr lang="en-US" altLang="ko-KR" sz="1600" dirty="0"/>
                <a:t>(</a:t>
              </a:r>
              <a:r>
                <a:rPr lang="ko-KR" altLang="en-US" sz="1600" dirty="0"/>
                <a:t>이미지</a:t>
              </a:r>
              <a:r>
                <a:rPr lang="en-US" altLang="ko-KR" sz="1600" dirty="0"/>
                <a:t>-</a:t>
              </a:r>
              <a:r>
                <a:rPr lang="ko-KR" altLang="en-US" sz="1600" dirty="0"/>
                <a:t>텍스트 변환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26C55C0-3E75-26C0-BB72-8F351E153869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5721659" y="2240872"/>
              <a:ext cx="2388094" cy="417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CFCD221-95A0-398D-14E2-E0CDBDF749ED}"/>
                </a:ext>
              </a:extLst>
            </p:cNvPr>
            <p:cNvSpPr/>
            <p:nvPr/>
          </p:nvSpPr>
          <p:spPr>
            <a:xfrm flipH="1">
              <a:off x="6733714" y="2658122"/>
              <a:ext cx="2752078" cy="7723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학습된 데이터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422742C-2F95-EFC5-9160-55162ECD9F15}"/>
                </a:ext>
              </a:extLst>
            </p:cNvPr>
            <p:cNvCxnSpPr/>
            <p:nvPr/>
          </p:nvCxnSpPr>
          <p:spPr>
            <a:xfrm flipH="1">
              <a:off x="8109753" y="3440837"/>
              <a:ext cx="0" cy="301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CCD5243-A171-CB71-DA4F-44395FA5D5BB}"/>
                </a:ext>
              </a:extLst>
            </p:cNvPr>
            <p:cNvSpPr/>
            <p:nvPr/>
          </p:nvSpPr>
          <p:spPr>
            <a:xfrm flipH="1">
              <a:off x="6245442" y="3742677"/>
              <a:ext cx="3728622" cy="90552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ResNet-50</a:t>
              </a:r>
            </a:p>
            <a:p>
              <a:pPr algn="ctr"/>
              <a:r>
                <a:rPr lang="en-US" altLang="ko-KR" sz="1600" dirty="0"/>
                <a:t>(Classification)</a:t>
              </a:r>
              <a:endParaRPr lang="ko-KR" altLang="en-US" sz="1600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89D1659-F114-CD8A-6AD8-A2587A7BDE7A}"/>
                </a:ext>
              </a:extLst>
            </p:cNvPr>
            <p:cNvCxnSpPr>
              <a:stCxn id="19" idx="4"/>
              <a:endCxn id="21" idx="0"/>
            </p:cNvCxnSpPr>
            <p:nvPr/>
          </p:nvCxnSpPr>
          <p:spPr>
            <a:xfrm flipH="1">
              <a:off x="6653815" y="4648200"/>
              <a:ext cx="1455938" cy="3121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DF9CDCC-3A9B-CB56-5E8D-1DFE40477C86}"/>
                </a:ext>
              </a:extLst>
            </p:cNvPr>
            <p:cNvSpPr/>
            <p:nvPr/>
          </p:nvSpPr>
          <p:spPr>
            <a:xfrm>
              <a:off x="5519693" y="4960397"/>
              <a:ext cx="2268244" cy="65029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정상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82BE2E3-34CA-09D9-D7FC-D3C8D2F01EBD}"/>
                </a:ext>
              </a:extLst>
            </p:cNvPr>
            <p:cNvCxnSpPr>
              <a:endCxn id="23" idx="0"/>
            </p:cNvCxnSpPr>
            <p:nvPr/>
          </p:nvCxnSpPr>
          <p:spPr>
            <a:xfrm>
              <a:off x="8109753" y="4648200"/>
              <a:ext cx="1455938" cy="3121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6BF236E-4B40-ACDE-59C8-9C65D2A7EECA}"/>
                </a:ext>
              </a:extLst>
            </p:cNvPr>
            <p:cNvSpPr/>
            <p:nvPr/>
          </p:nvSpPr>
          <p:spPr>
            <a:xfrm flipH="1">
              <a:off x="8431569" y="4960397"/>
              <a:ext cx="2268244" cy="65029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파손</a:t>
              </a:r>
            </a:p>
          </p:txBody>
        </p:sp>
      </p:grpSp>
      <p:sp>
        <p:nvSpPr>
          <p:cNvPr id="28" name="타원 27"/>
          <p:cNvSpPr/>
          <p:nvPr/>
        </p:nvSpPr>
        <p:spPr>
          <a:xfrm rot="1042715">
            <a:off x="6378687" y="4751581"/>
            <a:ext cx="6614606" cy="28151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F2F57E-F66F-6E82-4E11-BD985EA16F03}"/>
              </a:ext>
            </a:extLst>
          </p:cNvPr>
          <p:cNvSpPr/>
          <p:nvPr/>
        </p:nvSpPr>
        <p:spPr>
          <a:xfrm>
            <a:off x="10687722" y="4785772"/>
            <a:ext cx="1867771" cy="6249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j-ea"/>
                <a:ea typeface="+mj-ea"/>
              </a:rPr>
              <a:t>MaskR</a:t>
            </a:r>
            <a:r>
              <a:rPr lang="en-US" altLang="ko-KR" dirty="0">
                <a:latin typeface="+mj-ea"/>
                <a:ea typeface="+mj-ea"/>
              </a:rPr>
              <a:t>-CNN</a:t>
            </a:r>
            <a:endParaRPr lang="ko-KR" alt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182" y="703794"/>
            <a:ext cx="17005635" cy="2473406"/>
            <a:chOff x="0" y="0"/>
            <a:chExt cx="4478850" cy="6514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8850" cy="651432"/>
            </a:xfrm>
            <a:custGeom>
              <a:avLst/>
              <a:gdLst/>
              <a:ahLst/>
              <a:cxnLst/>
              <a:rect l="l" t="t" r="r" b="b"/>
              <a:pathLst>
                <a:path w="4478850" h="651432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642327"/>
                  </a:lnTo>
                  <a:cubicBezTo>
                    <a:pt x="4478850" y="647356"/>
                    <a:pt x="4474774" y="651432"/>
                    <a:pt x="4469745" y="651432"/>
                  </a:cubicBezTo>
                  <a:lnTo>
                    <a:pt x="9105" y="651432"/>
                  </a:lnTo>
                  <a:cubicBezTo>
                    <a:pt x="4077" y="651432"/>
                    <a:pt x="0" y="647356"/>
                    <a:pt x="0" y="642327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478850" cy="660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9995" y="1401008"/>
            <a:ext cx="8477003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이미지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처리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AI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789995" y="3454291"/>
            <a:ext cx="11428702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9"/>
              </a:lnSpc>
            </a:pPr>
            <a:r>
              <a:rPr lang="en-US" sz="2899" b="1" spc="-104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b. Faster R-CNN</a:t>
            </a:r>
          </a:p>
        </p:txBody>
      </p:sp>
      <p:pic>
        <p:nvPicPr>
          <p:cNvPr id="8" name="Picture 2" descr="논문 리뷰 - Faster R-CNN 톺아보기">
            <a:extLst>
              <a:ext uri="{FF2B5EF4-FFF2-40B4-BE49-F238E27FC236}">
                <a16:creationId xmlns:a16="http://schemas.microsoft.com/office/drawing/2014/main" id="{D15CD356-78FC-2AF0-60E4-2EC57444C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762500"/>
            <a:ext cx="4549590" cy="458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35D6184A-6205-51A4-7AF3-75A72364F43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601200" y="4853174"/>
            <a:ext cx="5850384" cy="4408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 </a:t>
            </a:r>
            <a:r>
              <a:rPr kumimoji="0" lang="ko-KR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2단계(</a:t>
            </a:r>
            <a:r>
              <a:rPr kumimoji="0" lang="ko-KR" altLang="ko-KR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region-based</a:t>
            </a:r>
            <a:r>
              <a:rPr kumimoji="0" lang="ko-KR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) 방식</a:t>
            </a:r>
            <a:r>
              <a:rPr kumimoji="0" lang="en-US" altLang="ko-KR" sz="21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 </a:t>
            </a:r>
            <a:r>
              <a:rPr kumimoji="0" lang="ko-KR" altLang="en-US" sz="21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객체 탐지 알고리즘</a:t>
            </a:r>
            <a:endParaRPr lang="en-US" altLang="ko-KR" sz="2100" dirty="0">
              <a:latin typeface="Nanum Square" panose="020B0600000101010101" charset="-127"/>
              <a:ea typeface="Nanum Square" panose="020B0600000101010101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 이미지에서 먼저 관심 영역(</a:t>
            </a:r>
            <a:r>
              <a:rPr kumimoji="0" lang="ko-KR" altLang="ko-KR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Region</a:t>
            </a:r>
            <a:r>
              <a:rPr kumimoji="0" lang="ko-KR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 </a:t>
            </a:r>
            <a:r>
              <a:rPr kumimoji="0" lang="ko-KR" altLang="ko-KR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Proposal</a:t>
            </a:r>
            <a:r>
              <a:rPr kumimoji="0" lang="ko-KR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)을 생성하고 해당 영역을 분류하는 구조</a:t>
            </a:r>
            <a:endParaRPr kumimoji="0" lang="en-US" altLang="ko-KR" sz="2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21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 </a:t>
            </a:r>
            <a:r>
              <a:rPr kumimoji="0" lang="ko-KR" altLang="ko-KR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Region</a:t>
            </a:r>
            <a:r>
              <a:rPr kumimoji="0" lang="ko-KR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 </a:t>
            </a:r>
            <a:r>
              <a:rPr kumimoji="0" lang="ko-KR" altLang="ko-KR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Proposal</a:t>
            </a:r>
            <a:r>
              <a:rPr kumimoji="0" lang="ko-KR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 Network (RPN) </a:t>
            </a:r>
            <a:r>
              <a:rPr kumimoji="0" lang="en-US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+</a:t>
            </a:r>
            <a:r>
              <a:rPr kumimoji="0" lang="en-US" altLang="ko-KR" sz="21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 </a:t>
            </a:r>
            <a:r>
              <a:rPr kumimoji="0" lang="ko-KR" altLang="ko-KR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Fast</a:t>
            </a:r>
            <a:r>
              <a:rPr kumimoji="0" lang="ko-KR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 R‑CNN 구조</a:t>
            </a:r>
            <a:endParaRPr kumimoji="0" lang="en-US" altLang="ko-KR" sz="2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 </a:t>
            </a:r>
            <a:r>
              <a:rPr kumimoji="0" lang="ko-KR" altLang="ko-KR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RPN과</a:t>
            </a:r>
            <a:r>
              <a:rPr kumimoji="0" lang="ko-KR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 </a:t>
            </a:r>
            <a:r>
              <a:rPr kumimoji="0" lang="ko-KR" altLang="ko-KR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Fast</a:t>
            </a:r>
            <a:r>
              <a:rPr kumimoji="0" lang="ko-KR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 </a:t>
            </a:r>
            <a:r>
              <a:rPr kumimoji="0" lang="ko-KR" altLang="ko-KR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R‑CNN은</a:t>
            </a:r>
            <a:r>
              <a:rPr kumimoji="0" lang="ko-KR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 공유된 CNN </a:t>
            </a:r>
            <a:r>
              <a:rPr kumimoji="0" lang="ko-KR" altLang="ko-KR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백본</a:t>
            </a:r>
            <a:r>
              <a:rPr kumimoji="0" lang="ko-KR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(</a:t>
            </a:r>
            <a:r>
              <a:rPr kumimoji="0" lang="ko-KR" altLang="ko-KR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backbone</a:t>
            </a:r>
            <a:r>
              <a:rPr kumimoji="0" lang="ko-KR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) 위에서 동작하며 효율성과 정확성을 모두 확보</a:t>
            </a:r>
            <a:endParaRPr kumimoji="0" lang="en-US" altLang="ko-KR" sz="2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marL="342900" lvl="0" indent="-3429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2100" dirty="0">
                <a:latin typeface="Nanum Square" panose="020B0600000101010101" charset="-127"/>
                <a:ea typeface="Nanum Square" panose="020B0600000101010101" charset="-127"/>
              </a:rPr>
              <a:t> </a:t>
            </a:r>
            <a:r>
              <a:rPr lang="ko-KR" altLang="en-US" sz="2100" dirty="0">
                <a:latin typeface="Nanum Square" panose="020B0600000101010101" charset="-127"/>
                <a:ea typeface="Nanum Square" panose="020B0600000101010101" charset="-127"/>
              </a:rPr>
              <a:t>객체 위치</a:t>
            </a:r>
            <a:r>
              <a:rPr lang="en-US" altLang="ko-KR" sz="2100" dirty="0">
                <a:latin typeface="Nanum Square" panose="020B0600000101010101" charset="-127"/>
                <a:ea typeface="Nanum Square" panose="020B0600000101010101" charset="-127"/>
              </a:rPr>
              <a:t>(box)</a:t>
            </a:r>
            <a:r>
              <a:rPr lang="ko-KR" altLang="en-US" sz="2100" dirty="0">
                <a:latin typeface="Nanum Square" panose="020B0600000101010101" charset="-127"/>
                <a:ea typeface="Nanum Square" panose="020B0600000101010101" charset="-127"/>
              </a:rPr>
              <a:t>와 클래스</a:t>
            </a:r>
            <a:r>
              <a:rPr lang="en-US" altLang="ko-KR" sz="2100" dirty="0">
                <a:latin typeface="Nanum Square" panose="020B0600000101010101" charset="-127"/>
                <a:ea typeface="Nanum Square" panose="020B0600000101010101" charset="-127"/>
              </a:rPr>
              <a:t>(label)</a:t>
            </a:r>
            <a:r>
              <a:rPr lang="ko-KR" altLang="en-US" sz="2100" dirty="0">
                <a:latin typeface="Nanum Square" panose="020B0600000101010101" charset="-127"/>
                <a:ea typeface="Nanum Square" panose="020B0600000101010101" charset="-127"/>
              </a:rPr>
              <a:t>를 동시에 예측</a:t>
            </a:r>
            <a:endParaRPr kumimoji="0" lang="ko-KR" altLang="ko-KR" sz="2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 Square" panose="020B0600000101010101" charset="-127"/>
              <a:ea typeface="Nanum Square" panose="020B0600000101010101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182" y="703794"/>
            <a:ext cx="17005635" cy="2473406"/>
            <a:chOff x="0" y="0"/>
            <a:chExt cx="4478850" cy="6514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8850" cy="651432"/>
            </a:xfrm>
            <a:custGeom>
              <a:avLst/>
              <a:gdLst/>
              <a:ahLst/>
              <a:cxnLst/>
              <a:rect l="l" t="t" r="r" b="b"/>
              <a:pathLst>
                <a:path w="4478850" h="651432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642327"/>
                  </a:lnTo>
                  <a:cubicBezTo>
                    <a:pt x="4478850" y="647356"/>
                    <a:pt x="4474774" y="651432"/>
                    <a:pt x="4469745" y="651432"/>
                  </a:cubicBezTo>
                  <a:lnTo>
                    <a:pt x="9105" y="651432"/>
                  </a:lnTo>
                  <a:cubicBezTo>
                    <a:pt x="4077" y="651432"/>
                    <a:pt x="0" y="647356"/>
                    <a:pt x="0" y="642327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478850" cy="660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9995" y="1401008"/>
            <a:ext cx="8477003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이미지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7500" b="1" spc="-270" dirty="0" err="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처리</a:t>
            </a:r>
            <a:r>
              <a:rPr lang="en-US" sz="7500" b="1" spc="-270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AI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1789995" y="2591633"/>
            <a:ext cx="1135883" cy="0"/>
          </a:xfrm>
          <a:prstGeom prst="line">
            <a:avLst/>
          </a:prstGeom>
          <a:ln w="381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789995" y="3454291"/>
            <a:ext cx="11428702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9"/>
              </a:lnSpc>
            </a:pPr>
            <a:r>
              <a:rPr lang="en-US" sz="2899" b="1" spc="-104" dirty="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c. ResNet-50</a:t>
            </a:r>
          </a:p>
        </p:txBody>
      </p:sp>
      <p:pic>
        <p:nvPicPr>
          <p:cNvPr id="9" name="Picture 2" descr="Resnet-50 Model architecture">
            <a:extLst>
              <a:ext uri="{FF2B5EF4-FFF2-40B4-BE49-F238E27FC236}">
                <a16:creationId xmlns:a16="http://schemas.microsoft.com/office/drawing/2014/main" id="{C614FF4E-B196-4E9B-B6C1-33E271339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142860"/>
            <a:ext cx="5678327" cy="182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1A4AF172-5A2C-3A54-09B4-D8D778568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4577" y="5095546"/>
            <a:ext cx="5788240" cy="3923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 </a:t>
            </a:r>
            <a:r>
              <a:rPr kumimoji="0" lang="ko-KR" altLang="ko-KR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ResNet은</a:t>
            </a:r>
            <a:r>
              <a:rPr kumimoji="0" lang="ko-KR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 </a:t>
            </a:r>
            <a:r>
              <a:rPr kumimoji="0" lang="ko-KR" altLang="ko-KR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Residual</a:t>
            </a:r>
            <a:r>
              <a:rPr kumimoji="0" lang="ko-KR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 Block 구조로 구성된 이미지 분류 특화 네트워크</a:t>
            </a:r>
            <a:endParaRPr kumimoji="0" lang="en-US" altLang="ko-KR" sz="2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 ResNet‑50은 50층 구조의 CNN</a:t>
            </a:r>
          </a:p>
          <a:p>
            <a:pPr marL="342900" lvl="0" indent="-3429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 </a:t>
            </a:r>
            <a:r>
              <a:rPr kumimoji="0" lang="ko-KR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학습 안정성과 성능</a:t>
            </a:r>
            <a:r>
              <a:rPr lang="ko-KR" altLang="en-US" sz="2100" dirty="0">
                <a:latin typeface="Nanum Square" panose="020B0600000101010101" charset="-127"/>
                <a:ea typeface="Nanum Square" panose="020B0600000101010101" charset="-127"/>
              </a:rPr>
              <a:t>이 뛰어나 </a:t>
            </a:r>
            <a:r>
              <a:rPr lang="en-US" altLang="ko-KR" sz="2100" dirty="0">
                <a:latin typeface="Nanum Square" panose="020B0600000101010101" charset="-127"/>
                <a:ea typeface="Nanum Square" panose="020B0600000101010101" charset="-127"/>
              </a:rPr>
              <a:t>ImageNet </a:t>
            </a:r>
            <a:r>
              <a:rPr lang="ko-KR" altLang="en-US" sz="2100" dirty="0">
                <a:latin typeface="Nanum Square" panose="020B0600000101010101" charset="-127"/>
                <a:ea typeface="Nanum Square" panose="020B0600000101010101" charset="-127"/>
              </a:rPr>
              <a:t>등 대형 데이터셋에서 우수한 분류 결과를 보임</a:t>
            </a:r>
            <a:r>
              <a:rPr lang="en-US" altLang="ko-KR" sz="2100" dirty="0">
                <a:latin typeface="Nanum Square" panose="020B0600000101010101" charset="-127"/>
                <a:ea typeface="Nanum Square" panose="020B0600000101010101" charset="-127"/>
              </a:rPr>
              <a:t>.</a:t>
            </a:r>
            <a:endParaRPr kumimoji="0" lang="ko-KR" altLang="ko-KR" sz="2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21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 </a:t>
            </a:r>
            <a:r>
              <a:rPr kumimoji="0" lang="ko-KR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별도의 </a:t>
            </a:r>
            <a:r>
              <a:rPr kumimoji="0" lang="ko-KR" altLang="ko-KR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분류기로도</a:t>
            </a:r>
            <a:r>
              <a:rPr kumimoji="0" lang="ko-KR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 활용 가능하여 </a:t>
            </a:r>
            <a:r>
              <a:rPr kumimoji="0" lang="ko-KR" altLang="ko-KR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crop된</a:t>
            </a:r>
            <a:r>
              <a:rPr kumimoji="0" lang="ko-KR" altLang="ko-KR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 Square" panose="020B0600000101010101" charset="-127"/>
                <a:ea typeface="Nanum Square" panose="020B0600000101010101" charset="-127"/>
              </a:rPr>
              <a:t> 영역에 대해 정상/파손 분류 등 세밀한 상태 판별에 적합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3BBC46CE32FD40AEB966CBFBF40724" ma:contentTypeVersion="12" ma:contentTypeDescription="새 문서를 만듭니다." ma:contentTypeScope="" ma:versionID="d9419f885bfe150edd338dc94c808fa2">
  <xsd:schema xmlns:xsd="http://www.w3.org/2001/XMLSchema" xmlns:xs="http://www.w3.org/2001/XMLSchema" xmlns:p="http://schemas.microsoft.com/office/2006/metadata/properties" xmlns:ns2="9ce1494a-7435-43bf-8532-294560780a27" xmlns:ns3="3ed9bd86-accb-47d9-a5a1-57548f796733" targetNamespace="http://schemas.microsoft.com/office/2006/metadata/properties" ma:root="true" ma:fieldsID="1c57465bef17bbb97b1b90202c9989e6" ns2:_="" ns3:_="">
    <xsd:import namespace="9ce1494a-7435-43bf-8532-294560780a27"/>
    <xsd:import namespace="3ed9bd86-accb-47d9-a5a1-57548f7967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e1494a-7435-43bf-8532-294560780a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023edf35-8e56-4b06-9847-02be0f4d8c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d9bd86-accb-47d9-a5a1-57548f796733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df8547f9-872c-4415-b62b-5e80a3729836}" ma:internalName="TaxCatchAll" ma:showField="CatchAllData" ma:web="3ed9bd86-accb-47d9-a5a1-57548f7967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ce1494a-7435-43bf-8532-294560780a27">
      <Terms xmlns="http://schemas.microsoft.com/office/infopath/2007/PartnerControls"/>
    </lcf76f155ced4ddcb4097134ff3c332f>
    <TaxCatchAll xmlns="3ed9bd86-accb-47d9-a5a1-57548f79673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70253D-5DC4-4106-8412-3EF853D4F0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e1494a-7435-43bf-8532-294560780a27"/>
    <ds:schemaRef ds:uri="3ed9bd86-accb-47d9-a5a1-57548f7967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20B0F5-159B-427B-BA71-4B218A80813C}">
  <ds:schemaRefs>
    <ds:schemaRef ds:uri="http://schemas.microsoft.com/office/2006/metadata/properties"/>
    <ds:schemaRef ds:uri="http://schemas.microsoft.com/office/infopath/2007/PartnerControls"/>
    <ds:schemaRef ds:uri="9ce1494a-7435-43bf-8532-294560780a27"/>
    <ds:schemaRef ds:uri="3ed9bd86-accb-47d9-a5a1-57548f796733"/>
  </ds:schemaRefs>
</ds:datastoreItem>
</file>

<file path=customXml/itemProps3.xml><?xml version="1.0" encoding="utf-8"?>
<ds:datastoreItem xmlns:ds="http://schemas.openxmlformats.org/officeDocument/2006/customXml" ds:itemID="{BC7628EF-D410-4D35-A8BC-FD5498A215A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316</Words>
  <Application>Microsoft Office PowerPoint</Application>
  <PresentationFormat>사용자 지정</PresentationFormat>
  <Paragraphs>69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Nanum Square</vt:lpstr>
      <vt:lpstr>Calibri</vt:lpstr>
      <vt:lpstr>Arial</vt:lpstr>
      <vt:lpstr>Nanum Square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Ainuri_팀 프로젝트 중간발표_ppt</dc:title>
  <dc:creator>soldesk</dc:creator>
  <cp:lastModifiedBy>병욱 문</cp:lastModifiedBy>
  <cp:revision>21</cp:revision>
  <dcterms:created xsi:type="dcterms:W3CDTF">2006-08-16T00:00:00Z</dcterms:created>
  <dcterms:modified xsi:type="dcterms:W3CDTF">2025-08-28T03:08:14Z</dcterms:modified>
  <dc:identifier>DAGutkzUN9c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0x010100483BBC46CE32FD40AEB966CBFBF40724</vt:lpwstr>
  </property>
  <property fmtid="{D5CDD505-2E9C-101B-9397-08002B2CF9AE}" pid="3" name="MediaServiceImageTags">
    <vt:lpwstr/>
  </property>
</Properties>
</file>